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7" r:id="rId31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2" Type="http://schemas.openxmlformats.org/officeDocument/2006/relationships/slide" Target="slides/slide19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1" name="Shape 11731"/>
        <p:cNvGrpSpPr/>
        <p:nvPr/>
      </p:nvGrpSpPr>
      <p:grpSpPr>
        <a:xfrm>
          <a:off x="0" y="0"/>
          <a:ext cx="0" cy="0"/>
          <a:chOff x="0" y="0"/>
          <a:chExt cx="0" cy="0"/>
        </a:xfrm>
      </p:grpSpPr>
      <p:sp>
        <p:nvSpPr>
          <p:cNvPr id="11732" name="Google Shape;11732;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3" name="Google Shape;11733;p1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192.xml"/><Relationship Id="rId3" Type="http://schemas.openxmlformats.org/officeDocument/2006/relationships/image" Target="../media/image376.jpg"/><Relationship Id="rId4" Type="http://schemas.openxmlformats.org/officeDocument/2006/relationships/image" Target="../media/image368.jpg"/></Relationships>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34" name="Shape 11734"/>
        <p:cNvGrpSpPr/>
        <p:nvPr/>
      </p:nvGrpSpPr>
      <p:grpSpPr>
        <a:xfrm>
          <a:off x="0" y="0"/>
          <a:ext cx="0" cy="0"/>
          <a:chOff x="0" y="0"/>
          <a:chExt cx="0" cy="0"/>
        </a:xfrm>
      </p:grpSpPr>
      <p:sp>
        <p:nvSpPr>
          <p:cNvPr id="11735" name="Google Shape;11735;p1622"/>
          <p:cNvSpPr/>
          <p:nvPr/>
        </p:nvSpPr>
        <p:spPr>
          <a:xfrm>
            <a:off x="685800" y="76200"/>
            <a:ext cx="7696200"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Next Generation GOES Spacecraft Design to Improve Quality of NOAA Weather Data</a:t>
            </a:r>
            <a:endParaRPr/>
          </a:p>
        </p:txBody>
      </p:sp>
      <p:sp>
        <p:nvSpPr>
          <p:cNvPr id="11736" name="Google Shape;11736;p1622"/>
          <p:cNvSpPr txBox="1"/>
          <p:nvPr/>
        </p:nvSpPr>
        <p:spPr>
          <a:xfrm>
            <a:off x="609600" y="812800"/>
            <a:ext cx="7924800" cy="51911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7BEE3"/>
              </a:buClr>
              <a:buSzPts val="1400"/>
              <a:buFont typeface="Times New Roman"/>
              <a:buNone/>
            </a:pPr>
            <a:r>
              <a:rPr b="0" i="1" lang="en-US" sz="1400" u="none" cap="none" strike="noStrike">
                <a:solidFill>
                  <a:srgbClr val="07BEE3"/>
                </a:solidFill>
                <a:latin typeface="Times New Roman"/>
                <a:ea typeface="Times New Roman"/>
                <a:cs typeface="Times New Roman"/>
                <a:sym typeface="Times New Roman"/>
              </a:rPr>
              <a:t>Loren Slafer, Charles Rubin</a:t>
            </a:r>
            <a:endParaRPr/>
          </a:p>
          <a:p>
            <a:pPr indent="0" lvl="0" marL="0" marR="0" rtl="0" algn="ctr">
              <a:lnSpc>
                <a:spcPct val="90000"/>
              </a:lnSpc>
              <a:spcBef>
                <a:spcPts val="280"/>
              </a:spcBef>
              <a:spcAft>
                <a:spcPts val="0"/>
              </a:spcAft>
              <a:buClr>
                <a:srgbClr val="93FE3E"/>
              </a:buClr>
              <a:buSzPts val="1400"/>
              <a:buFont typeface="Comic Sans MS"/>
              <a:buNone/>
            </a:pPr>
            <a:r>
              <a:rPr b="0" i="0" lang="en-US" sz="1400" u="none" cap="none" strike="noStrike">
                <a:solidFill>
                  <a:srgbClr val="93FE3E"/>
                </a:solidFill>
                <a:latin typeface="Comic Sans MS"/>
                <a:ea typeface="Comic Sans MS"/>
                <a:cs typeface="Comic Sans MS"/>
                <a:sym typeface="Comic Sans MS"/>
              </a:rPr>
              <a:t>The Boeing Company</a:t>
            </a:r>
            <a:endParaRPr b="0" i="0" sz="2400" u="none" cap="none" strike="noStrike">
              <a:solidFill>
                <a:srgbClr val="000000"/>
              </a:solidFill>
              <a:latin typeface="Times New Roman"/>
              <a:ea typeface="Times New Roman"/>
              <a:cs typeface="Times New Roman"/>
              <a:sym typeface="Times New Roman"/>
            </a:endParaRPr>
          </a:p>
        </p:txBody>
      </p:sp>
      <p:pic>
        <p:nvPicPr>
          <p:cNvPr id="11737" name="Google Shape;11737;p1622"/>
          <p:cNvPicPr preferRelativeResize="0"/>
          <p:nvPr/>
        </p:nvPicPr>
        <p:blipFill rotWithShape="1">
          <a:blip r:embed="rId3">
            <a:alphaModFix/>
          </a:blip>
          <a:srcRect b="0" l="16302" r="0" t="0"/>
          <a:stretch/>
        </p:blipFill>
        <p:spPr>
          <a:xfrm>
            <a:off x="120650" y="1447800"/>
            <a:ext cx="4298950" cy="4257675"/>
          </a:xfrm>
          <a:prstGeom prst="rect">
            <a:avLst/>
          </a:prstGeom>
          <a:noFill/>
          <a:ln>
            <a:noFill/>
          </a:ln>
        </p:spPr>
      </p:pic>
      <p:sp>
        <p:nvSpPr>
          <p:cNvPr id="11738" name="Google Shape;11738;p1622"/>
          <p:cNvSpPr/>
          <p:nvPr/>
        </p:nvSpPr>
        <p:spPr>
          <a:xfrm>
            <a:off x="4495800" y="1295400"/>
            <a:ext cx="4572000" cy="5486400"/>
          </a:xfrm>
          <a:prstGeom prst="rect">
            <a:avLst/>
          </a:prstGeom>
          <a:noFill/>
          <a:ln>
            <a:noFill/>
          </a:ln>
        </p:spPr>
        <p:txBody>
          <a:bodyPr anchorCtr="0" anchor="t" bIns="45700" lIns="91425" spcFirstLastPara="1" rIns="91425" wrap="square" tIns="45700">
            <a:noAutofit/>
          </a:bodyPr>
          <a:lstStyle/>
          <a:p>
            <a:pPr indent="-173038" lvl="0" marL="173038" marR="0" rtl="0" algn="just">
              <a:lnSpc>
                <a:spcPct val="100000"/>
              </a:lnSpc>
              <a:spcBef>
                <a:spcPts val="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For the next generation GOES satellite, Boeing Satellite Systems developed a unique spacecraft bus design that will substantially improve the quality of NOAA’s GOES weather data</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This new GOES N-P design enables the precision spacecraft performance that will be required for GOES high-resolution instruments</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The key features of this design concept includes</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Stellar inertial attitude determination (SIAD) control system</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Imager and Sounder collocated with the star trackers on a common base plate supported by structural flexures and attached to the nadir panel</a:t>
            </a:r>
            <a:endParaRPr/>
          </a:p>
          <a:p>
            <a:pPr indent="-285749" lvl="1" marL="573088" marR="0" rtl="0" algn="just">
              <a:lnSpc>
                <a:spcPct val="100000"/>
              </a:lnSpc>
              <a:spcBef>
                <a:spcPts val="4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A single panel solar array provides a clear field of view (FOV) for the Imager and Sounder coolers, maximizing their radiometric performance</a:t>
            </a:r>
            <a:endParaRPr/>
          </a:p>
          <a:p>
            <a:pPr indent="-173038" lvl="0" marL="173038" marR="0" rtl="0" algn="just">
              <a:lnSpc>
                <a:spcPct val="100000"/>
              </a:lnSpc>
              <a:spcBef>
                <a:spcPts val="4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System design includes</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Enhanced Kalman filter design to meet 10 microradian bus pointing</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System validation using high-fidelity simulator including</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On-board computer and flight software</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Star Tracker</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Model of real-time on-orbit operations</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 The BSS design for the next-generations of GOES focused on</a:t>
            </a:r>
            <a:endParaRPr/>
          </a:p>
          <a:p>
            <a:pPr indent="-173038" lvl="0" marL="173038" marR="0" rtl="0" algn="just">
              <a:lnSpc>
                <a:spcPct val="90000"/>
              </a:lnSpc>
              <a:spcBef>
                <a:spcPts val="660"/>
              </a:spcBef>
              <a:spcAft>
                <a:spcPts val="0"/>
              </a:spcAft>
              <a:buClr>
                <a:srgbClr val="000000"/>
              </a:buClr>
              <a:buSzPts val="900"/>
              <a:buFont typeface="Noto Sans Symbols"/>
              <a:buNone/>
            </a:pPr>
            <a:r>
              <a:rPr b="0" i="0" lang="en-US" sz="1200" u="none" cap="none" strike="noStrike">
                <a:solidFill>
                  <a:srgbClr val="000000"/>
                </a:solidFill>
                <a:latin typeface="Times New Roman"/>
                <a:ea typeface="Times New Roman"/>
                <a:cs typeface="Times New Roman"/>
                <a:sym typeface="Times New Roman"/>
              </a:rPr>
              <a:t>                           ‘</a:t>
            </a:r>
            <a:r>
              <a:rPr b="1" i="1" lang="en-US" sz="1200" u="none" cap="none" strike="noStrike">
                <a:solidFill>
                  <a:srgbClr val="000000"/>
                </a:solidFill>
                <a:latin typeface="Times New Roman"/>
                <a:ea typeface="Times New Roman"/>
                <a:cs typeface="Times New Roman"/>
                <a:sym typeface="Times New Roman"/>
              </a:rPr>
              <a:t>Flying the instruments’</a:t>
            </a:r>
            <a:endParaRPr b="0" i="0" sz="1200" u="none" cap="none" strike="noStrike">
              <a:solidFill>
                <a:srgbClr val="000000"/>
              </a:solidFill>
              <a:latin typeface="Times New Roman"/>
              <a:ea typeface="Times New Roman"/>
              <a:cs typeface="Times New Roman"/>
              <a:sym typeface="Times New Roman"/>
            </a:endParaRPr>
          </a:p>
          <a:p>
            <a:pPr indent="-115888" lvl="0" marL="173038" marR="0" rtl="0" algn="just">
              <a:lnSpc>
                <a:spcPct val="100000"/>
              </a:lnSpc>
              <a:spcBef>
                <a:spcPts val="660"/>
              </a:spcBef>
              <a:spcAft>
                <a:spcPts val="0"/>
              </a:spcAft>
              <a:buClr>
                <a:schemeClr val="dk1"/>
              </a:buClr>
              <a:buSzPts val="900"/>
              <a:buFont typeface="Noto Sans Symbols"/>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11739" name="Google Shape;11739;p1622"/>
          <p:cNvSpPr/>
          <p:nvPr/>
        </p:nvSpPr>
        <p:spPr>
          <a:xfrm>
            <a:off x="152400" y="5834063"/>
            <a:ext cx="4191000" cy="895350"/>
          </a:xfrm>
          <a:prstGeom prst="rect">
            <a:avLst/>
          </a:prstGeom>
          <a:solidFill>
            <a:srgbClr val="1B1B8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75"/>
              <a:buFont typeface="Noto Sans Symbols"/>
              <a:buNone/>
            </a:pPr>
            <a:r>
              <a:rPr b="1" i="1" lang="en-US" sz="1300" u="none" cap="none" strike="noStrike">
                <a:solidFill>
                  <a:srgbClr val="000000"/>
                </a:solidFill>
                <a:latin typeface="Times New Roman"/>
                <a:ea typeface="Times New Roman"/>
                <a:cs typeface="Times New Roman"/>
                <a:sym typeface="Times New Roman"/>
              </a:rPr>
              <a:t>GOES weather data will benefit from SIAD control system, enabling the National Weather Service to improve its ability to protect the life and property of the nation’s citizens</a:t>
            </a:r>
            <a:endParaRPr b="1" i="0" sz="1000" u="none" cap="none" strike="noStrike">
              <a:solidFill>
                <a:srgbClr val="000000"/>
              </a:solidFill>
              <a:latin typeface="Times New Roman"/>
              <a:ea typeface="Times New Roman"/>
              <a:cs typeface="Times New Roman"/>
              <a:sym typeface="Times New Roman"/>
            </a:endParaRPr>
          </a:p>
        </p:txBody>
      </p:sp>
      <p:pic>
        <p:nvPicPr>
          <p:cNvPr id="11740" name="Google Shape;11740;p1622"/>
          <p:cNvPicPr preferRelativeResize="0"/>
          <p:nvPr/>
        </p:nvPicPr>
        <p:blipFill rotWithShape="1">
          <a:blip r:embed="rId4">
            <a:alphaModFix/>
          </a:blip>
          <a:srcRect b="0" l="0" r="0" t="0"/>
          <a:stretch/>
        </p:blipFill>
        <p:spPr>
          <a:xfrm>
            <a:off x="7434263" y="6469063"/>
            <a:ext cx="1785937" cy="3889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